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1175" r:id="rId3"/>
    <p:sldId id="1142" r:id="rId4"/>
    <p:sldId id="1103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9F49D-A016-46F0-B368-F80AC05F3E45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117BC-2C06-4A7E-95F9-9C63600FE83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3803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3C31C-E939-35DE-1C58-DBC19BAC3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8668F647-A8C5-0905-E91E-5B504F6705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644525"/>
            <a:ext cx="5722938" cy="3219450"/>
          </a:xfrm>
        </p:spPr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0457AC71-0BFC-2E8E-3877-89DB28741A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05029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7434D8-2F49-426D-8E4B-4D16E1FBCD5B}" type="slidenum">
              <a:rPr kumimoji="0" lang="pt-PT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PT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47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430C2-B286-8AC7-AAC1-90C0FAF90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1A62D2-5313-258F-7492-ECCA2FB2D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E4487-7030-3B70-3B24-C68E95A1D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381EB-D639-0631-F9B8-5821EE85E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3C076-7D1C-4B2E-0BE3-84733697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4719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51C4-4666-7B4F-6651-30600E70A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A17E3-0CB5-2B1E-F8DA-C4C183DF2E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8D8D2-F710-0278-CEFC-D0CFC994F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17139-61CD-B118-E464-A8C0E2FD5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EA86B-BBB2-CC20-CA08-B0C54765C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327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C3F792-798E-7A3F-CECB-F282DBE135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4C9F5-E560-EED0-58AF-960FA45CC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F0A7C-A59A-EC1C-CED2-91E663654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24F18-149E-8DBC-E91F-7C8628579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3D9EF-D2F1-7AEF-B695-A10F41014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5825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APA 2">
    <p:bg>
      <p:bgPr>
        <a:solidFill>
          <a:srgbClr val="F8DB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" descr="Image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11864" y="-1628783"/>
            <a:ext cx="11819995" cy="11825833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2444750"/>
            <a:ext cx="10985502" cy="2324100"/>
          </a:xfrm>
          <a:prstGeom prst="rect">
            <a:avLst/>
          </a:prstGeom>
        </p:spPr>
        <p:txBody>
          <a:bodyPr/>
          <a:lstStyle>
            <a:lvl1pPr>
              <a:defRPr sz="5000" b="0" spc="-100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pic>
        <p:nvPicPr>
          <p:cNvPr id="31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0396" y="5724424"/>
            <a:ext cx="1704518" cy="350338"/>
          </a:xfrm>
          <a:prstGeom prst="rect">
            <a:avLst/>
          </a:prstGeom>
          <a:ln w="12700">
            <a:miter lim="400000"/>
          </a:ln>
        </p:spPr>
      </p:pic>
      <p:pic>
        <p:nvPicPr>
          <p:cNvPr id="33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090" y="5226854"/>
            <a:ext cx="2450117" cy="1171026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08"/>
            <a:ext cx="243656" cy="241092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728327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71049" y="6486708"/>
            <a:ext cx="243656" cy="241092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9240219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16632"/>
            <a:ext cx="10972800" cy="5620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</a:t>
            </a:r>
            <a:r>
              <a:rPr lang="pt-PT" sz="3600" dirty="0" err="1">
                <a:solidFill>
                  <a:schemeClr val="accent5">
                    <a:lumMod val="75000"/>
                  </a:schemeClr>
                </a:solidFill>
              </a:rPr>
              <a:t>Title</a:t>
            </a:r>
            <a:br>
              <a:rPr lang="pt-PT" sz="3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dirty="0"/>
              <a:t>l</a:t>
            </a:r>
            <a:r>
              <a:rPr lang="pt-PT" sz="3600" dirty="0"/>
              <a:t>Missão, Valores e Visão</a:t>
            </a:r>
            <a:br>
              <a:rPr lang="pt-PT" sz="3600" dirty="0"/>
            </a:br>
            <a:r>
              <a:rPr lang="pt-PT" sz="3600" dirty="0"/>
              <a:t>Oferta formativa </a:t>
            </a:r>
            <a:br>
              <a:rPr lang="pt-PT" sz="3600" dirty="0"/>
            </a:br>
            <a:r>
              <a:rPr lang="pt-PT" sz="3600" dirty="0"/>
              <a:t>Concorrência</a:t>
            </a:r>
            <a:br>
              <a:rPr lang="pt-PT" sz="3600" dirty="0"/>
            </a:br>
            <a:r>
              <a:rPr lang="pt-PT" sz="3600" dirty="0"/>
              <a:t>Análise SWOT</a:t>
            </a:r>
            <a:br>
              <a:rPr lang="pt-PT" sz="3600" dirty="0"/>
            </a:br>
            <a:r>
              <a:rPr lang="pt-PT" sz="3600" dirty="0"/>
              <a:t>Posicionamento</a:t>
            </a:r>
            <a:br>
              <a:rPr lang="pt-PT" sz="3600" dirty="0"/>
            </a:br>
            <a:r>
              <a:rPr lang="pt-PT" sz="3600" dirty="0"/>
              <a:t>Objetivos estratégicos do ISEG </a:t>
            </a:r>
            <a:br>
              <a:rPr lang="pt-PT" sz="3600" dirty="0"/>
            </a:br>
            <a:r>
              <a:rPr lang="pt-PT" sz="3600" dirty="0" err="1"/>
              <a:t>Stakeholders</a:t>
            </a:r>
            <a:r>
              <a:rPr lang="pt-PT" sz="3600" dirty="0"/>
              <a:t> e públicos-alvo</a:t>
            </a:r>
            <a:br>
              <a:rPr lang="pt-PT" sz="3600" dirty="0"/>
            </a:br>
            <a:r>
              <a:rPr lang="pt-PT" sz="3600" dirty="0"/>
              <a:t>Proposta de objetivos estratégicos de Marketing</a:t>
            </a:r>
            <a:br>
              <a:rPr lang="pt-PT" sz="3600" dirty="0"/>
            </a:br>
            <a:r>
              <a:rPr lang="pt-PT" sz="3600" dirty="0"/>
              <a:t>Plano plurianual de marketing e comunicação</a:t>
            </a:r>
            <a:br>
              <a:rPr lang="pt-PT" sz="3600" dirty="0"/>
            </a:br>
            <a:r>
              <a:rPr lang="pt-PT" sz="3600" dirty="0"/>
              <a:t>Plano de marketing e comunicação 2020</a:t>
            </a:r>
            <a:br>
              <a:rPr lang="pt-PT" sz="3600" dirty="0"/>
            </a:br>
            <a:r>
              <a:rPr lang="en-US" dirty="0"/>
              <a:t>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81453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lang="pt-PT" sz="3400" b="1">
                <a:solidFill>
                  <a:schemeClr val="bg1"/>
                </a:solidFill>
              </a:defRPr>
            </a:lvl1pPr>
          </a:lstStyle>
          <a:p>
            <a:pPr lvl="0" algn="l"/>
            <a:r>
              <a:rPr lang="en-US"/>
              <a:t>Click to edit Master title style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9796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AE109-494E-2F88-E92A-1038F34EA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D7DC6-B4A2-A0B2-42C4-9879EAD7E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106BB-D1E5-9975-7E7A-B4CD169E4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27A75-E6FF-F705-1C1B-24B38A0F4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5D91B-0938-933D-A67D-596C87D09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498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5D65B-5634-9B01-5CDB-C03707A17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7FA6D-BB0D-8C0C-6CA9-E43C00F56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1CF25-4311-9B99-5362-1C68E8B2F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162FB-BAC1-2FD6-D252-64B595C27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CEF9E-42AF-2E72-470C-E8BD03DF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4713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D056E-5C7C-A8B2-FF3C-17062507E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03268-CB8A-9970-05F2-B6ABAF9CC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92725-47BA-8897-5D53-F42B7E597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B42F21-42D1-1DEB-9D8A-EFA113953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38BC6-6D7F-2992-5293-FF7615BC4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31A3B-77A5-871D-EA62-4ADF33E1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117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2E83B-ABB0-CBC1-9E40-50AA0CDC6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D3649A-D22E-AACD-B805-2A9489C70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700CF-6579-F357-FC24-798977E1C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DD0938-F53C-1893-4EAF-7D510B1CB0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C12FD8-25D4-E242-7DF5-35FD50662A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C32B0D-6FB1-504C-57F1-9E04FFAA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FFBCE-85E8-809D-DE61-394201318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D528F2-4973-B1C1-F1B3-15D4C5CF8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879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4D81D-E5F1-260E-63D1-CE9A789C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A9C16-2B68-9C1A-8235-6450354F8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FD951-5CF5-60EA-2A8F-49D140A5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387DA-AECA-19BC-8E0B-19A47D66B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526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749EDE-771E-008C-8B0C-318447788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EBCCD1-FDAF-B07B-A943-A003FB3A2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27838C-7E9D-70B8-34EE-6CD78ED61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5305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7576A-8CFA-024A-7E4B-B0D352113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710E0-5FDA-E7CE-DE01-B516694E0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1DEA7-ACBE-5041-48A1-6B55038CB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D9F73-A23C-2DB3-6708-1517E4CEB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310C1-F998-7336-CB8E-986559649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FD24BC-5187-8E6F-1243-ECECC58A1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8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0ACA6-CFCF-69EB-8ABD-C1B4C34E2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A7E887-83BD-580B-69F4-1B3E6D49B7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4FD57-6B7F-299D-5C2F-9ECBCA679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C8A479-B0B8-812A-2BF3-78924E7EB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4AB385-F0DA-7E2D-A218-DEA044BD1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6A3747-8437-9A57-9FFA-3FDF27FEB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796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DCC936-5359-1494-2F82-632E5F393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6DFC1-4922-991B-758C-0F10B898B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6A257-B7C9-76A8-C479-C5F630A7EE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671BBD-AAE7-454D-ADE6-E20B634A71EE}" type="datetimeFigureOut">
              <a:rPr lang="pt-PT" smtClean="0"/>
              <a:t>17/04/2026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090A8-302A-9F32-B0BF-7F2A2E638D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3FFAB-C9DB-43C1-DF25-F7DF4B09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AA4910-73A8-4F3D-9D6E-2FC874CEB75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580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6853767" y="6233583"/>
            <a:ext cx="5485408" cy="635001"/>
          </a:xfrm>
          <a:prstGeom prst="rect">
            <a:avLst/>
          </a:prstGeom>
          <a:solidFill>
            <a:srgbClr val="BCBEC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/>
              <a:t>Slide Title</a:t>
            </a:r>
          </a:p>
        </p:txBody>
      </p:sp>
      <p:pic>
        <p:nvPicPr>
          <p:cNvPr id="4" name="Image" descr="Imag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5400" y="6227233"/>
            <a:ext cx="7874000" cy="635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" descr="Image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4102" y="6336188"/>
            <a:ext cx="1767130" cy="429791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681690" y="6396690"/>
            <a:ext cx="269306" cy="27186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1100">
                <a:solidFill>
                  <a:srgbClr val="FFFFFF"/>
                </a:solidFill>
                <a:latin typeface="Sharp Sans Semibold"/>
                <a:ea typeface="Sharp Sans Semibold"/>
                <a:cs typeface="Sharp Sans Semibold"/>
                <a:sym typeface="Sharp Sans Semibold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7" name="Line"/>
          <p:cNvSpPr/>
          <p:nvPr/>
        </p:nvSpPr>
        <p:spPr>
          <a:xfrm flipV="1">
            <a:off x="11588221" y="6433608"/>
            <a:ext cx="1" cy="23495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25400" tIns="25400" rIns="25400" bIns="25400" anchor="ctr"/>
          <a:lstStyle/>
          <a:p>
            <a:endParaRPr dirty="0"/>
          </a:p>
        </p:txBody>
      </p:sp>
      <p:sp>
        <p:nvSpPr>
          <p:cNvPr id="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  <p:extLst>
      <p:ext uri="{BB962C8B-B14F-4D97-AF65-F5344CB8AC3E}">
        <p14:creationId xmlns:p14="http://schemas.microsoft.com/office/powerpoint/2010/main" val="2650755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 spd="med"/>
  <p:txStyles>
    <p:titleStyle>
      <a:lvl1pPr marL="0" marR="0" indent="0" algn="l" defTabSz="1219169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1" i="0" u="none" strike="noStrike" cap="none" spc="-85" baseline="0">
          <a:solidFill>
            <a:srgbClr val="FF0000"/>
          </a:solidFill>
          <a:uFillTx/>
          <a:latin typeface="Sharp Sans"/>
          <a:ea typeface="Sharp Sans"/>
          <a:cs typeface="Sharp Sans"/>
          <a:sym typeface="Sharp Sans"/>
        </a:defRPr>
      </a:lvl1pPr>
      <a:lvl2pPr marL="0" marR="0" indent="228600" algn="l" defTabSz="1219169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1" i="0" u="none" strike="noStrike" cap="none" spc="-85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2pPr>
      <a:lvl3pPr marL="0" marR="0" indent="457200" algn="l" defTabSz="1219169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1" i="0" u="none" strike="noStrike" cap="none" spc="-85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3pPr>
      <a:lvl4pPr marL="0" marR="0" indent="685800" algn="l" defTabSz="1219169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1" i="0" u="none" strike="noStrike" cap="none" spc="-85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4pPr>
      <a:lvl5pPr marL="0" marR="0" indent="914400" algn="l" defTabSz="1219169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1" i="0" u="none" strike="noStrike" cap="none" spc="-85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5pPr>
      <a:lvl6pPr marL="0" marR="0" indent="1143000" algn="l" defTabSz="1219169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1" i="0" u="none" strike="noStrike" cap="none" spc="-85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6pPr>
      <a:lvl7pPr marL="0" marR="0" indent="1371600" algn="l" defTabSz="1219169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1" i="0" u="none" strike="noStrike" cap="none" spc="-85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7pPr>
      <a:lvl8pPr marL="0" marR="0" indent="1600200" algn="l" defTabSz="1219169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1" i="0" u="none" strike="noStrike" cap="none" spc="-85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8pPr>
      <a:lvl9pPr marL="0" marR="0" indent="1828800" algn="l" defTabSz="1219169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300" b="1" i="0" u="none" strike="noStrike" cap="none" spc="-85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9pPr>
    </p:titleStyle>
    <p:bodyStyle>
      <a:lvl1pPr marL="304800" marR="0" indent="-304800" algn="l" defTabSz="1219169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1pPr>
      <a:lvl2pPr marL="609600" marR="0" indent="-304800" algn="l" defTabSz="1219169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2pPr>
      <a:lvl3pPr marL="914400" marR="0" indent="-304800" algn="l" defTabSz="1219169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3pPr>
      <a:lvl4pPr marL="1219200" marR="0" indent="-304800" algn="l" defTabSz="1219169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4pPr>
      <a:lvl5pPr marL="1524000" marR="0" indent="-304800" algn="l" defTabSz="1219169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5pPr>
      <a:lvl6pPr marL="1828800" marR="0" indent="-304800" algn="l" defTabSz="1219169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6pPr>
      <a:lvl7pPr marL="2133600" marR="0" indent="-304800" algn="l" defTabSz="1219169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7pPr>
      <a:lvl8pPr marL="2438400" marR="0" indent="-304800" algn="l" defTabSz="1219169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8pPr>
      <a:lvl9pPr marL="2743200" marR="0" indent="-304800" algn="l" defTabSz="1219169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Sharp Sans"/>
          <a:ea typeface="Sharp Sans"/>
          <a:cs typeface="Sharp Sans"/>
          <a:sym typeface="Sharp Sans"/>
        </a:defRPr>
      </a:lvl9pPr>
    </p:bodyStyle>
    <p:otherStyle>
      <a:lvl1pPr marL="0" marR="0" indent="0" algn="ctr" defTabSz="2921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Sharp Sans Semibold"/>
        </a:defRPr>
      </a:lvl1pPr>
      <a:lvl2pPr marL="0" marR="0" indent="228600" algn="ctr" defTabSz="2921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Sharp Sans Semibold"/>
        </a:defRPr>
      </a:lvl2pPr>
      <a:lvl3pPr marL="0" marR="0" indent="457200" algn="ctr" defTabSz="2921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Sharp Sans Semibold"/>
        </a:defRPr>
      </a:lvl3pPr>
      <a:lvl4pPr marL="0" marR="0" indent="685800" algn="ctr" defTabSz="2921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Sharp Sans Semibold"/>
        </a:defRPr>
      </a:lvl4pPr>
      <a:lvl5pPr marL="0" marR="0" indent="914400" algn="ctr" defTabSz="2921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Sharp Sans Semibold"/>
        </a:defRPr>
      </a:lvl5pPr>
      <a:lvl6pPr marL="0" marR="0" indent="1143000" algn="ctr" defTabSz="2921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Sharp Sans Semibold"/>
        </a:defRPr>
      </a:lvl6pPr>
      <a:lvl7pPr marL="0" marR="0" indent="1371600" algn="ctr" defTabSz="2921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Sharp Sans Semibold"/>
        </a:defRPr>
      </a:lvl7pPr>
      <a:lvl8pPr marL="0" marR="0" indent="1600200" algn="ctr" defTabSz="2921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Sharp Sans Semibold"/>
        </a:defRPr>
      </a:lvl8pPr>
      <a:lvl9pPr marL="0" marR="0" indent="1828800" algn="ctr" defTabSz="2921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Sharp Sans Semi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64342-BB2B-3CEA-EC28-772695C49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727605A3-B9EC-A670-6709-86AC7B105B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531" y="0"/>
            <a:ext cx="12192000" cy="685800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D37BC18-C98A-2934-DFAD-F368B32130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1758" y="221511"/>
            <a:ext cx="889804" cy="744584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D207579A-38D4-4AE0-71F7-365AA7840A4F}"/>
              </a:ext>
            </a:extLst>
          </p:cNvPr>
          <p:cNvSpPr txBox="1">
            <a:spLocks/>
          </p:cNvSpPr>
          <p:nvPr/>
        </p:nvSpPr>
        <p:spPr>
          <a:xfrm>
            <a:off x="238070" y="1905000"/>
            <a:ext cx="6924730" cy="255651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marR="0" indent="0" algn="l" defTabSz="2438338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0000"/>
                </a:solidFill>
                <a:uFillTx/>
                <a:latin typeface="Sharp Sans"/>
                <a:ea typeface="Sharp Sans"/>
                <a:cs typeface="Sharp Sans"/>
                <a:sym typeface="Sharp Sans"/>
              </a:defRPr>
            </a:lvl1pPr>
            <a:lvl2pPr marL="0" marR="0" indent="457200" algn="l" defTabSz="2438338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Sharp Sans"/>
                <a:ea typeface="Sharp Sans"/>
                <a:cs typeface="Sharp Sans"/>
                <a:sym typeface="Sharp Sans"/>
              </a:defRPr>
            </a:lvl2pPr>
            <a:lvl3pPr marL="0" marR="0" indent="914400" algn="l" defTabSz="2438338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Sharp Sans"/>
                <a:ea typeface="Sharp Sans"/>
                <a:cs typeface="Sharp Sans"/>
                <a:sym typeface="Sharp Sans"/>
              </a:defRPr>
            </a:lvl3pPr>
            <a:lvl4pPr marL="0" marR="0" indent="1371600" algn="l" defTabSz="2438338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Sharp Sans"/>
                <a:ea typeface="Sharp Sans"/>
                <a:cs typeface="Sharp Sans"/>
                <a:sym typeface="Sharp Sans"/>
              </a:defRPr>
            </a:lvl4pPr>
            <a:lvl5pPr marL="0" marR="0" indent="1828800" algn="l" defTabSz="2438338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Sharp Sans"/>
                <a:ea typeface="Sharp Sans"/>
                <a:cs typeface="Sharp Sans"/>
                <a:sym typeface="Sharp Sans"/>
              </a:defRPr>
            </a:lvl5pPr>
            <a:lvl6pPr marL="0" marR="0" indent="2286000" algn="l" defTabSz="2438338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Sharp Sans"/>
                <a:ea typeface="Sharp Sans"/>
                <a:cs typeface="Sharp Sans"/>
                <a:sym typeface="Sharp Sans"/>
              </a:defRPr>
            </a:lvl6pPr>
            <a:lvl7pPr marL="0" marR="0" indent="2743200" algn="l" defTabSz="2438338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Sharp Sans"/>
                <a:ea typeface="Sharp Sans"/>
                <a:cs typeface="Sharp Sans"/>
                <a:sym typeface="Sharp Sans"/>
              </a:defRPr>
            </a:lvl7pPr>
            <a:lvl8pPr marL="0" marR="0" indent="3200400" algn="l" defTabSz="2438338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Sharp Sans"/>
                <a:ea typeface="Sharp Sans"/>
                <a:cs typeface="Sharp Sans"/>
                <a:sym typeface="Sharp Sans"/>
              </a:defRPr>
            </a:lvl8pPr>
            <a:lvl9pPr marL="0" marR="0" indent="3657600" algn="l" defTabSz="2438338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Sharp Sans"/>
                <a:ea typeface="Sharp Sans"/>
                <a:cs typeface="Sharp Sans"/>
                <a:sym typeface="Sharp Sans"/>
              </a:defRPr>
            </a:lvl9pPr>
          </a:lstStyle>
          <a:p>
            <a:pPr marL="0" marR="0" lvl="0" indent="0" algn="l" defTabSz="2438338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5000" b="0" i="0" u="none" strike="noStrike" kern="120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harp Sans"/>
                <a:sym typeface="Sharp Sans"/>
              </a:rPr>
              <a:t>Sociology of Work</a:t>
            </a:r>
          </a:p>
          <a:p>
            <a:pPr marL="0" marR="0" lvl="0" indent="0" algn="l" defTabSz="2438338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5000" b="0" spc="-10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en-GB" sz="5000" b="0" spc="-100" dirty="0">
                <a:solidFill>
                  <a:srgbClr val="FFFFFF"/>
                </a:solidFill>
              </a:rPr>
              <a:t>Activity 6: Industrial Relations</a:t>
            </a:r>
          </a:p>
          <a:p>
            <a:pPr lvl="0">
              <a:defRPr/>
            </a:pPr>
            <a:r>
              <a:rPr kumimoji="0" lang="pt-PT" sz="2000" b="0" i="0" u="none" strike="noStrike" kern="120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harp Sans"/>
                <a:sym typeface="Sharp Sans"/>
              </a:rPr>
              <a:t>	</a:t>
            </a:r>
            <a:endParaRPr lang="pt-PT" sz="2000" b="0" spc="-100" dirty="0">
              <a:solidFill>
                <a:srgbClr val="FFFFFF"/>
              </a:solidFill>
            </a:endParaRPr>
          </a:p>
          <a:p>
            <a:pPr marL="0" marR="0" lvl="0" indent="0" defTabSz="2438338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harp Sans"/>
                <a:sym typeface="Sharp Sans"/>
              </a:rPr>
              <a:t>	</a:t>
            </a:r>
            <a:endParaRPr kumimoji="0" lang="pt-PT" sz="2000" b="1" i="0" u="none" strike="noStrike" kern="1200" cap="none" spc="-17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Sharp Sans"/>
              <a:sym typeface="Sharp Sans"/>
            </a:endParaRPr>
          </a:p>
          <a:p>
            <a:pPr marL="0" marR="0" lvl="0" indent="0" algn="l" defTabSz="2438338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5000" b="0" i="0" u="none" strike="noStrike" kern="1200" cap="none" spc="-1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harp Sans"/>
              <a:sym typeface="Sharp Sans"/>
            </a:endParaRPr>
          </a:p>
          <a:p>
            <a:pPr marL="0" marR="0" lvl="0" indent="0" algn="l" defTabSz="2438338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8500" b="1" i="0" u="none" strike="noStrike" kern="1200" cap="none" spc="-17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harp Sans"/>
              <a:sym typeface="Sharp San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8B008A-E154-FC8D-25D7-EDA518D46F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9902" y="463131"/>
            <a:ext cx="2364028" cy="1289470"/>
          </a:xfrm>
          <a:prstGeom prst="rect">
            <a:avLst/>
          </a:prstGeom>
        </p:spPr>
      </p:pic>
      <p:pic>
        <p:nvPicPr>
          <p:cNvPr id="3" name="Imagem 9" descr="Uma imagem com texto&#10;&#10;Descrição gerada automaticamente">
            <a:extLst>
              <a:ext uri="{FF2B5EF4-FFF2-40B4-BE49-F238E27FC236}">
                <a16:creationId xmlns:a16="http://schemas.microsoft.com/office/drawing/2014/main" id="{62CCB85C-3FCF-5042-331C-C32205867C0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6794" y="4665452"/>
            <a:ext cx="3203922" cy="1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950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F967B9-9409-09AA-3CD1-414359BB7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3918"/>
            <a:ext cx="10972800" cy="6477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PT" sz="3600" b="1" dirty="0">
                <a:solidFill>
                  <a:schemeClr val="tx1">
                    <a:lumMod val="50000"/>
                  </a:schemeClr>
                </a:solidFill>
              </a:rPr>
              <a:t>A framework for industrial/labour relations (J. Dunlop)</a:t>
            </a:r>
          </a:p>
        </p:txBody>
      </p:sp>
      <p:sp>
        <p:nvSpPr>
          <p:cNvPr id="6" name="Text Box 19">
            <a:extLst>
              <a:ext uri="{FF2B5EF4-FFF2-40B4-BE49-F238E27FC236}">
                <a16:creationId xmlns:a16="http://schemas.microsoft.com/office/drawing/2014/main" id="{0688EB44-E726-1B30-11A0-C5640A179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5029" y="4978843"/>
            <a:ext cx="27511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altLang="pt-PT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harp Sans"/>
              </a:rPr>
              <a:t>Creating and administrating these rules/processes is the main objective of the system of industrial relations</a:t>
            </a:r>
            <a:endParaRPr kumimoji="0" lang="pt-PT" altLang="pt-PT" sz="1400" b="1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Sharp Sans"/>
            </a:endParaRPr>
          </a:p>
        </p:txBody>
      </p:sp>
      <p:sp>
        <p:nvSpPr>
          <p:cNvPr id="7" name="AutoShape 21">
            <a:extLst>
              <a:ext uri="{FF2B5EF4-FFF2-40B4-BE49-F238E27FC236}">
                <a16:creationId xmlns:a16="http://schemas.microsoft.com/office/drawing/2014/main" id="{358195F8-4DAA-9E2D-AADA-0073EBDE1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5400" y="4378761"/>
            <a:ext cx="936625" cy="649288"/>
          </a:xfrm>
          <a:prstGeom prst="lightningBolt">
            <a:avLst/>
          </a:prstGeom>
          <a:solidFill>
            <a:srgbClr val="C000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altLang="pt-PT" sz="2000" b="0" i="0" u="none" strike="noStrike" kern="1200" cap="none" spc="0" normalizeH="0" baseline="0" noProof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Tahoma" panose="020B0604030504040204" pitchFamily="34" charset="0"/>
            </a:endParaRPr>
          </a:p>
        </p:txBody>
      </p:sp>
      <p:sp>
        <p:nvSpPr>
          <p:cNvPr id="8" name="Rectângulo arredondado 4">
            <a:extLst>
              <a:ext uri="{FF2B5EF4-FFF2-40B4-BE49-F238E27FC236}">
                <a16:creationId xmlns:a16="http://schemas.microsoft.com/office/drawing/2014/main" id="{B1C2139D-6EBA-3DE3-0468-0D4A3B072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723197"/>
            <a:ext cx="2892425" cy="16555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pt-PT" alt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Actors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pt-PT" altLang="pt-PT" sz="1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Employers/managers, workers or their representatives and public bodies (State) that </a:t>
            </a:r>
            <a:r>
              <a:rPr kumimoji="0" lang="en-GB" altLang="pt-PT" sz="1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mediate the relationship between the previous actors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Sharp Sans"/>
            </a:endParaRPr>
          </a:p>
        </p:txBody>
      </p:sp>
      <p:sp>
        <p:nvSpPr>
          <p:cNvPr id="9" name="Rectângulo arredondado 5">
            <a:extLst>
              <a:ext uri="{FF2B5EF4-FFF2-40B4-BE49-F238E27FC236}">
                <a16:creationId xmlns:a16="http://schemas.microsoft.com/office/drawing/2014/main" id="{AD4059BE-32B1-D476-D84C-0AF6E22C9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7" y="922972"/>
            <a:ext cx="3107259" cy="126515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pt-PT" alt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Context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pt-PT" altLang="pt-PT" sz="1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Economy, politics, technology and law</a:t>
            </a:r>
          </a:p>
        </p:txBody>
      </p:sp>
      <p:sp>
        <p:nvSpPr>
          <p:cNvPr id="10" name="Rectângulo arredondado 6">
            <a:extLst>
              <a:ext uri="{FF2B5EF4-FFF2-40B4-BE49-F238E27FC236}">
                <a16:creationId xmlns:a16="http://schemas.microsoft.com/office/drawing/2014/main" id="{1157B145-08EE-89EB-99F8-2D3F3CF47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259" y="2707648"/>
            <a:ext cx="3305175" cy="140703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round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5">
                <a:lumMod val="50000"/>
              </a:schemeClr>
            </a:extrusionClr>
            <a:contourClr>
              <a:schemeClr val="bg1"/>
            </a:contourClr>
          </a:sp3d>
        </p:spPr>
        <p:txBody>
          <a:bodyPr anchor="ctr">
            <a:flatTx/>
          </a:bodyPr>
          <a:lstStyle>
            <a:lvl1pPr marL="457200" indent="-4572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alt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Collective bargnaining process (rules for operating this process): e.g. bargaining, arbitration, etc.</a:t>
            </a:r>
          </a:p>
        </p:txBody>
      </p:sp>
      <p:sp>
        <p:nvSpPr>
          <p:cNvPr id="12" name="Rectângulo arredondado 8">
            <a:extLst>
              <a:ext uri="{FF2B5EF4-FFF2-40B4-BE49-F238E27FC236}">
                <a16:creationId xmlns:a16="http://schemas.microsoft.com/office/drawing/2014/main" id="{8E0A2322-7EC8-BF72-8744-C814F3970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634210"/>
            <a:ext cx="2515408" cy="118384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pt-PT" alt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Ideology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altLang="pt-PT" sz="1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Capacity to achieve compromise in some objectives</a:t>
            </a:r>
            <a:endParaRPr kumimoji="0" lang="pt-PT" altLang="pt-PT" sz="2400" b="1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Sharp Sans"/>
            </a:endParaRPr>
          </a:p>
        </p:txBody>
      </p:sp>
      <p:sp>
        <p:nvSpPr>
          <p:cNvPr id="11" name="Rectângulo arredondado 7">
            <a:extLst>
              <a:ext uri="{FF2B5EF4-FFF2-40B4-BE49-F238E27FC236}">
                <a16:creationId xmlns:a16="http://schemas.microsoft.com/office/drawing/2014/main" id="{E998F58F-8694-7F59-55BA-27787AEC7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052" y="2715258"/>
            <a:ext cx="2553510" cy="134052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round/>
            <a:headEnd/>
            <a:tailEnd/>
          </a:ln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5">
                <a:lumMod val="50000"/>
              </a:schemeClr>
            </a:extrusionClr>
            <a:contourClr>
              <a:schemeClr val="bg1"/>
            </a:contourClr>
          </a:sp3d>
        </p:spPr>
        <p:txBody>
          <a:bodyPr anchor="ctr">
            <a:flatTx/>
          </a:bodyPr>
          <a:lstStyle>
            <a:lvl1pPr marL="457200" indent="-4572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pt-PT" altLang="pt-PT" sz="2400" b="1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Rules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altLang="pt-PT" sz="1600" b="0" i="0" u="none" strike="noStrike" kern="1200" cap="none" spc="0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Sharp Sans"/>
              </a:rPr>
              <a:t>(wages, working times…)</a:t>
            </a:r>
          </a:p>
        </p:txBody>
      </p:sp>
      <p:cxnSp>
        <p:nvCxnSpPr>
          <p:cNvPr id="13" name="Forma 22">
            <a:extLst>
              <a:ext uri="{FF2B5EF4-FFF2-40B4-BE49-F238E27FC236}">
                <a16:creationId xmlns:a16="http://schemas.microsoft.com/office/drawing/2014/main" id="{CFEDE8EF-F4E2-115A-FFDB-14949FAD8963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3088482" y="1676400"/>
            <a:ext cx="2018506" cy="998550"/>
          </a:xfrm>
          <a:prstGeom prst="bentConnector2">
            <a:avLst/>
          </a:prstGeom>
          <a:noFill/>
          <a:ln w="10000" algn="ctr">
            <a:solidFill>
              <a:schemeClr val="bg2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Forma 24">
            <a:extLst>
              <a:ext uri="{FF2B5EF4-FFF2-40B4-BE49-F238E27FC236}">
                <a16:creationId xmlns:a16="http://schemas.microsoft.com/office/drawing/2014/main" id="{6E952C30-E348-AF23-49B3-518C6BC2C96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088482" y="4411457"/>
            <a:ext cx="1964532" cy="846342"/>
          </a:xfrm>
          <a:prstGeom prst="bentConnector2">
            <a:avLst/>
          </a:prstGeom>
          <a:noFill/>
          <a:ln w="10000" algn="ctr">
            <a:solidFill>
              <a:schemeClr val="bg2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Conexão recta unidireccional 26">
            <a:extLst>
              <a:ext uri="{FF2B5EF4-FFF2-40B4-BE49-F238E27FC236}">
                <a16:creationId xmlns:a16="http://schemas.microsoft.com/office/drawing/2014/main" id="{219E6132-8967-856A-1DFE-08710734D8B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33900" y="3443922"/>
            <a:ext cx="495300" cy="36512"/>
          </a:xfrm>
          <a:prstGeom prst="straightConnector1">
            <a:avLst/>
          </a:prstGeom>
          <a:noFill/>
          <a:ln w="10000" algn="ctr">
            <a:solidFill>
              <a:schemeClr val="bg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Conexão recta unidireccional 28">
            <a:extLst>
              <a:ext uri="{FF2B5EF4-FFF2-40B4-BE49-F238E27FC236}">
                <a16:creationId xmlns:a16="http://schemas.microsoft.com/office/drawing/2014/main" id="{0BB44A56-7BF4-F1D8-D322-FC72C26EB614}"/>
              </a:ext>
            </a:extLst>
          </p:cNvPr>
          <p:cNvCxnSpPr>
            <a:cxnSpLocks noChangeShapeType="1"/>
            <a:stCxn id="10" idx="3"/>
          </p:cNvCxnSpPr>
          <p:nvPr/>
        </p:nvCxnSpPr>
        <p:spPr bwMode="auto">
          <a:xfrm>
            <a:off x="8243434" y="3411168"/>
            <a:ext cx="0" cy="18792"/>
          </a:xfrm>
          <a:prstGeom prst="straightConnector1">
            <a:avLst/>
          </a:prstGeom>
          <a:noFill/>
          <a:ln w="10000" algn="ctr">
            <a:solidFill>
              <a:schemeClr val="bg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Conexão recta unidireccional 28">
            <a:extLst>
              <a:ext uri="{FF2B5EF4-FFF2-40B4-BE49-F238E27FC236}">
                <a16:creationId xmlns:a16="http://schemas.microsoft.com/office/drawing/2014/main" id="{4A0F35A6-404B-74A0-7A4B-D6015B73073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243434" y="3454476"/>
            <a:ext cx="631825" cy="33338"/>
          </a:xfrm>
          <a:prstGeom prst="straightConnector1">
            <a:avLst/>
          </a:prstGeom>
          <a:noFill/>
          <a:ln w="10000" algn="ctr">
            <a:solidFill>
              <a:schemeClr val="bg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09330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545FB-551F-4B15-B5F3-E9E198C65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516682"/>
            <a:ext cx="10972800" cy="562074"/>
          </a:xfrm>
        </p:spPr>
        <p:txBody>
          <a:bodyPr/>
          <a:lstStyle/>
          <a:p>
            <a:r>
              <a:rPr lang="pt-PT" dirty="0" err="1">
                <a:solidFill>
                  <a:schemeClr val="tx1">
                    <a:lumMod val="50000"/>
                  </a:schemeClr>
                </a:solidFill>
              </a:rPr>
              <a:t>Activity</a:t>
            </a:r>
            <a:r>
              <a:rPr lang="pt-PT" dirty="0">
                <a:solidFill>
                  <a:schemeClr val="tx1">
                    <a:lumMod val="50000"/>
                  </a:schemeClr>
                </a:solidFill>
              </a:rPr>
              <a:t>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A79A8-5171-48E4-AE65-938DDA69E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250" y="1828800"/>
            <a:ext cx="11207750" cy="44234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altLang="pt-PT" sz="2800" dirty="0"/>
              <a:t>Using the model in the previous slide to structure your answer, choose a current industrial dispute to discuss.</a:t>
            </a:r>
          </a:p>
          <a:p>
            <a:pPr marL="0" indent="0">
              <a:buNone/>
            </a:pPr>
            <a:r>
              <a:rPr lang="pt-BR" altLang="pt-PT" sz="2800" b="1" u="sng" dirty="0"/>
              <a:t>Explain</a:t>
            </a:r>
            <a:r>
              <a:rPr lang="pt-BR" altLang="pt-PT" sz="2800" dirty="0"/>
              <a:t> who the relevant actors are, the current national and sectoral context and the national ideologies that provide opportunities and barriers for agreement.</a:t>
            </a:r>
          </a:p>
          <a:p>
            <a:pPr marL="0" indent="0">
              <a:buNone/>
            </a:pPr>
            <a:r>
              <a:rPr lang="pt-BR" altLang="pt-PT" sz="2800" dirty="0"/>
              <a:t>Your discussion should include at least 2 sources (e.g. newspaper reports, press releases, union communications) and explain what each of the parties hopes to acheive.</a:t>
            </a:r>
          </a:p>
          <a:p>
            <a:pPr marL="0" indent="0">
              <a:buNone/>
            </a:pPr>
            <a:r>
              <a:rPr lang="pt-BR" altLang="pt-PT" sz="2800" dirty="0"/>
              <a:t>Maximum length: 700 words</a:t>
            </a:r>
          </a:p>
        </p:txBody>
      </p:sp>
    </p:spTree>
    <p:extLst>
      <p:ext uri="{BB962C8B-B14F-4D97-AF65-F5344CB8AC3E}">
        <p14:creationId xmlns:p14="http://schemas.microsoft.com/office/powerpoint/2010/main" val="2126050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191</Words>
  <Application>Microsoft Office PowerPoint</Application>
  <PresentationFormat>Widescreen</PresentationFormat>
  <Paragraphs>22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Helvetica Neue</vt:lpstr>
      <vt:lpstr>Helvetica Neue Medium</vt:lpstr>
      <vt:lpstr>Sharp Sans</vt:lpstr>
      <vt:lpstr>Sharp Sans Semibold</vt:lpstr>
      <vt:lpstr>Tahoma</vt:lpstr>
      <vt:lpstr>Wingdings</vt:lpstr>
      <vt:lpstr>Office Theme</vt:lpstr>
      <vt:lpstr>21_BasicWhite</vt:lpstr>
      <vt:lpstr>PowerPoint Presentation</vt:lpstr>
      <vt:lpstr>A framework for industrial/labour relations (J. Dunlop)</vt:lpstr>
      <vt:lpstr>Activity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Adam John Standring</dc:creator>
  <cp:lastModifiedBy>Adam John Standring</cp:lastModifiedBy>
  <cp:revision>1</cp:revision>
  <dcterms:created xsi:type="dcterms:W3CDTF">2026-04-17T08:06:19Z</dcterms:created>
  <dcterms:modified xsi:type="dcterms:W3CDTF">2026-04-17T08:14:44Z</dcterms:modified>
</cp:coreProperties>
</file>